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1" r:id="rId12"/>
    <p:sldId id="264" r:id="rId13"/>
    <p:sldId id="26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9" autoAdjust="0"/>
    <p:restoredTop sz="94660"/>
  </p:normalViewPr>
  <p:slideViewPr>
    <p:cSldViewPr>
      <p:cViewPr varScale="1">
        <p:scale>
          <a:sx n="78" d="100"/>
          <a:sy n="78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5CB178-0D02-499F-9124-46DDDD02A47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8686800" cy="1828800"/>
          </a:xfrm>
        </p:spPr>
        <p:txBody>
          <a:bodyPr>
            <a:normAutofit/>
          </a:bodyPr>
          <a:lstStyle/>
          <a:p>
            <a:r>
              <a:rPr lang="en-US" sz="3200" dirty="0"/>
              <a:t>Philosophical questioning</a:t>
            </a:r>
            <a:br>
              <a:rPr lang="en-US" sz="3200" dirty="0"/>
            </a:br>
            <a:r>
              <a:rPr lang="en-US" sz="3200" dirty="0"/>
              <a:t>major trends in renaissance philosophy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629400" cy="655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Monterey Peninsula College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GENT 8/408: Late Renaissance and Reformation (1520-1600)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905000" y="6096000"/>
            <a:ext cx="4114800" cy="655563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Dr. Stephanie </a:t>
            </a:r>
            <a:r>
              <a:rPr lang="en-US" dirty="0" err="1"/>
              <a:t>Spoto</a:t>
            </a: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8/22/2019</a:t>
            </a:r>
          </a:p>
        </p:txBody>
      </p:sp>
    </p:spTree>
    <p:extLst>
      <p:ext uri="{BB962C8B-B14F-4D97-AF65-F5344CB8AC3E}">
        <p14:creationId xmlns:p14="http://schemas.microsoft.com/office/powerpoint/2010/main" val="358639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FE10-D689-48A6-80B8-36283BF5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Jacopo </a:t>
            </a:r>
            <a:r>
              <a:rPr lang="en-US" dirty="0" err="1"/>
              <a:t>Zabarella</a:t>
            </a:r>
            <a:r>
              <a:rPr lang="en-US" dirty="0"/>
              <a:t> (1533-1589)</a:t>
            </a:r>
            <a:br>
              <a:rPr lang="en-US" dirty="0"/>
            </a:br>
            <a:r>
              <a:rPr lang="en-US" sz="3600" i="1" dirty="0"/>
              <a:t>Aristotle and the Scientific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BA1E-0E6F-45BA-B73D-40D355FC4D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Jacopo </a:t>
            </a:r>
            <a:r>
              <a:rPr lang="en-US" dirty="0" err="1"/>
              <a:t>Zabarella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wrote prolifically on the subject of the scientific method and the nature of logic</a:t>
            </a:r>
          </a:p>
          <a:p>
            <a:r>
              <a:rPr lang="en-US" dirty="0">
                <a:sym typeface="Wingdings" panose="05000000000000000000" pitchFamily="2" charset="2"/>
              </a:rPr>
              <a:t>Aristotle’s authority should be subject to rational criticism and should be independent of theology. </a:t>
            </a:r>
          </a:p>
          <a:p>
            <a:r>
              <a:rPr lang="en-US" dirty="0">
                <a:sym typeface="Wingdings" panose="05000000000000000000" pitchFamily="2" charset="2"/>
              </a:rPr>
              <a:t>Goal: Discovery of the authentic Aristotelian ideas of science and the scientific method  unarguable demonstration of nature and principles of the natural world.</a:t>
            </a:r>
          </a:p>
          <a:p>
            <a:r>
              <a:rPr lang="en-US" i="1" dirty="0" err="1">
                <a:sym typeface="Wingdings" panose="05000000000000000000" pitchFamily="2" charset="2"/>
              </a:rPr>
              <a:t>Regressus</a:t>
            </a:r>
            <a:r>
              <a:rPr lang="en-US" dirty="0">
                <a:sym typeface="Wingdings" panose="05000000000000000000" pitchFamily="2" charset="2"/>
              </a:rPr>
              <a:t>: method developed that he believed was the best method for reaching knowledge in the theoretical sciences.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Combination of the deductive methods of composition and the inductive methods of resolution</a:t>
            </a:r>
            <a:endParaRPr lang="en-US" i="1" dirty="0"/>
          </a:p>
          <a:p>
            <a:r>
              <a:rPr lang="en-US" i="1" dirty="0"/>
              <a:t>Opera </a:t>
            </a:r>
            <a:r>
              <a:rPr lang="en-US" i="1" dirty="0" err="1"/>
              <a:t>logica</a:t>
            </a:r>
            <a:r>
              <a:rPr lang="en-US" dirty="0"/>
              <a:t> (1578): mainly devoted to the theory of demonstration </a:t>
            </a:r>
          </a:p>
          <a:p>
            <a:r>
              <a:rPr lang="en-US" i="1" dirty="0"/>
              <a:t>De rebus </a:t>
            </a:r>
            <a:r>
              <a:rPr lang="en-US" i="1" dirty="0" err="1"/>
              <a:t>naturalibus</a:t>
            </a:r>
            <a:r>
              <a:rPr lang="en-US" dirty="0"/>
              <a:t> (1590): major work in natural philosophy</a:t>
            </a:r>
            <a:r>
              <a:rPr lang="en-US" dirty="0">
                <a:sym typeface="Wingdings" panose="05000000000000000000" pitchFamily="2" charset="2"/>
              </a:rPr>
              <a:t> helped a renewal </a:t>
            </a:r>
            <a:r>
              <a:rPr lang="en-US" dirty="0"/>
              <a:t>of natural philosophy, methodology, and theory of knowledge.</a:t>
            </a:r>
          </a:p>
        </p:txBody>
      </p:sp>
    </p:spTree>
    <p:extLst>
      <p:ext uri="{BB962C8B-B14F-4D97-AF65-F5344CB8AC3E}">
        <p14:creationId xmlns:p14="http://schemas.microsoft.com/office/powerpoint/2010/main" val="377487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 of the Human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05150" y="1600200"/>
            <a:ext cx="566089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century: mixture of scholastic and humanist traditions.</a:t>
            </a:r>
          </a:p>
          <a:p>
            <a:r>
              <a:rPr lang="en-US" dirty="0"/>
              <a:t>Development of more human centered disciplines. </a:t>
            </a:r>
          </a:p>
          <a:p>
            <a:r>
              <a:rPr lang="en-US" dirty="0"/>
              <a:t>Creation of new vocabulary:</a:t>
            </a:r>
          </a:p>
          <a:p>
            <a:pPr lvl="1"/>
            <a:r>
              <a:rPr lang="en-US" dirty="0"/>
              <a:t>“Psychology”: Study of the human soul.</a:t>
            </a:r>
          </a:p>
          <a:p>
            <a:pPr lvl="2"/>
            <a:r>
              <a:rPr lang="en-US" dirty="0"/>
              <a:t>Coined by Marko </a:t>
            </a:r>
            <a:r>
              <a:rPr lang="en-US" dirty="0" err="1"/>
              <a:t>Marulić</a:t>
            </a:r>
            <a:r>
              <a:rPr lang="en-US" dirty="0"/>
              <a:t>, d. 1524 – Croatian poet and philosopher</a:t>
            </a:r>
          </a:p>
          <a:p>
            <a:pPr lvl="1"/>
            <a:r>
              <a:rPr lang="en-US" dirty="0"/>
              <a:t>“Anthropology”: study of relationship between body and soul – both comprising human nature.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84B9C0F-87C3-45B5-888B-EAB006C1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3724"/>
            <a:ext cx="30289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89DB6-B04B-4595-85D7-8DCD38742662}"/>
              </a:ext>
            </a:extLst>
          </p:cNvPr>
          <p:cNvSpPr txBox="1"/>
          <p:nvPr/>
        </p:nvSpPr>
        <p:spPr>
          <a:xfrm>
            <a:off x="304800" y="545413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Gregor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Reisch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, Margarita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philosophica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, 1504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7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Juan Luis </a:t>
            </a:r>
            <a:r>
              <a:rPr lang="en-US" dirty="0" err="1"/>
              <a:t>Vives</a:t>
            </a:r>
            <a:r>
              <a:rPr lang="en-US" dirty="0"/>
              <a:t> (1493-1540)</a:t>
            </a:r>
            <a:br>
              <a:rPr lang="en-US" dirty="0"/>
            </a:br>
            <a:r>
              <a:rPr lang="en-US" i="1" dirty="0"/>
              <a:t>The Father of Modern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6248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Many philosophers in the sixteenth century interested in Aristotle’s idea of the soul as operating on two axes:</a:t>
            </a:r>
          </a:p>
          <a:p>
            <a:pPr lvl="1"/>
            <a:r>
              <a:rPr lang="en-US" dirty="0"/>
              <a:t>Emotions and desires (sensitive-intellective)</a:t>
            </a:r>
          </a:p>
          <a:p>
            <a:pPr lvl="1"/>
            <a:r>
              <a:rPr lang="en-US" dirty="0"/>
              <a:t>The Will (cognitive-appetitive)</a:t>
            </a:r>
          </a:p>
          <a:p>
            <a:r>
              <a:rPr lang="en-US" dirty="0"/>
              <a:t>However, Juan Luis </a:t>
            </a:r>
            <a:r>
              <a:rPr lang="en-US" dirty="0" err="1"/>
              <a:t>Vives</a:t>
            </a:r>
            <a:r>
              <a:rPr lang="en-US" i="1" dirty="0"/>
              <a:t> </a:t>
            </a:r>
            <a:r>
              <a:rPr lang="en-US" dirty="0"/>
              <a:t>(Humanist, scholar, philosopher), explored an alternative to Aristotle’s model of psychology</a:t>
            </a:r>
          </a:p>
          <a:p>
            <a:pPr lvl="1"/>
            <a:r>
              <a:rPr lang="en-US" dirty="0"/>
              <a:t>Rejected metaphysical approaches to the soul</a:t>
            </a:r>
          </a:p>
          <a:p>
            <a:pPr lvl="1"/>
            <a:r>
              <a:rPr lang="en-US" dirty="0"/>
              <a:t>Emphasizes understanding the soul through its functionality</a:t>
            </a:r>
          </a:p>
          <a:p>
            <a:pPr lvl="1"/>
            <a:r>
              <a:rPr lang="en-US" dirty="0"/>
              <a:t>We do not have the intellectual ability to completely grasp what the soul is.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AC48A3-C7D2-4049-A2EF-0F0DCD25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69" y="2057400"/>
            <a:ext cx="299794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6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competing Scottish views on Witchcraft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C4E988-6C32-4C8B-B984-1A2D94F89F8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4800" y="2392680"/>
            <a:ext cx="4191000" cy="3627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Skeptical of the reality of witchcraft, sorcery, magic</a:t>
            </a:r>
          </a:p>
          <a:p>
            <a:r>
              <a:rPr lang="en-US" dirty="0"/>
              <a:t>Attempted to prove that magicians were charlatans</a:t>
            </a:r>
          </a:p>
          <a:p>
            <a:r>
              <a:rPr lang="en-US" dirty="0"/>
              <a:t>The persecution of witches was un-Christian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85DA18-D20A-4ACD-8BA2-0E12D28A2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191000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Witches, sorcery, magic (learned or unlearned) was Satanic</a:t>
            </a:r>
          </a:p>
          <a:p>
            <a:r>
              <a:rPr lang="en-US" dirty="0"/>
              <a:t>Threatens the nation-state, anarchic</a:t>
            </a:r>
          </a:p>
          <a:p>
            <a:r>
              <a:rPr lang="en-US" dirty="0"/>
              <a:t>No place for sorcery in learned institutions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D0985-9685-4D34-87EB-901796D14C4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4800" y="1600200"/>
            <a:ext cx="4191000" cy="792480"/>
          </a:xfrm>
        </p:spPr>
        <p:txBody>
          <a:bodyPr/>
          <a:lstStyle/>
          <a:p>
            <a:r>
              <a:rPr lang="en-US" i="1" dirty="0"/>
              <a:t>The </a:t>
            </a:r>
            <a:r>
              <a:rPr lang="en-US" i="1" dirty="0" err="1"/>
              <a:t>Discoverie</a:t>
            </a:r>
            <a:r>
              <a:rPr lang="en-US" i="1" dirty="0"/>
              <a:t> of Witchcraft,</a:t>
            </a:r>
            <a:r>
              <a:rPr lang="en-US" dirty="0"/>
              <a:t> 1587</a:t>
            </a:r>
          </a:p>
          <a:p>
            <a:r>
              <a:rPr lang="en-US" dirty="0"/>
              <a:t>Reginald Scot, Edinburgh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2ECEB2-34AB-4004-9D48-0B3A52D80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4191000" cy="792480"/>
          </a:xfrm>
        </p:spPr>
        <p:txBody>
          <a:bodyPr/>
          <a:lstStyle/>
          <a:p>
            <a:r>
              <a:rPr lang="en-US" i="1" dirty="0" err="1"/>
              <a:t>Daemonologie</a:t>
            </a:r>
            <a:r>
              <a:rPr lang="en-US" dirty="0"/>
              <a:t>, 1597</a:t>
            </a:r>
          </a:p>
          <a:p>
            <a:r>
              <a:rPr lang="en-US" dirty="0"/>
              <a:t>James VI of Scotland</a:t>
            </a:r>
          </a:p>
        </p:txBody>
      </p:sp>
    </p:spTree>
    <p:extLst>
      <p:ext uri="{BB962C8B-B14F-4D97-AF65-F5344CB8AC3E}">
        <p14:creationId xmlns:p14="http://schemas.microsoft.com/office/powerpoint/2010/main" val="147051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774D71-6806-46B1-9661-359460E5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Dee and the Ascension of James VI of Scotland, James I of England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AB5D1B-1FC7-4A8E-BC39-4AF874929B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38137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Death of Elizabeth, John Dee’s patron</a:t>
            </a:r>
          </a:p>
          <a:p>
            <a:r>
              <a:rPr lang="en-US" dirty="0"/>
              <a:t>Ascension of James VI of Scotland, 1603</a:t>
            </a:r>
          </a:p>
          <a:p>
            <a:r>
              <a:rPr lang="en-US" dirty="0"/>
              <a:t>New and more hard-lined approach to the uses of magic in universities and in courts</a:t>
            </a:r>
          </a:p>
        </p:txBody>
      </p:sp>
      <p:pic>
        <p:nvPicPr>
          <p:cNvPr id="7170" name="Picture 2" descr="Image result for james I">
            <a:extLst>
              <a:ext uri="{FF2B5EF4-FFF2-40B4-BE49-F238E27FC236}">
                <a16:creationId xmlns:a16="http://schemas.microsoft.com/office/drawing/2014/main" id="{F1D8BCF7-12D0-4E4D-9E6D-278D037B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962150"/>
            <a:ext cx="23812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5639A33-E7CB-4DEB-A6F0-B3EC41A5351C}"/>
              </a:ext>
            </a:extLst>
          </p:cNvPr>
          <p:cNvSpPr txBox="1">
            <a:spLocks/>
          </p:cNvSpPr>
          <p:nvPr/>
        </p:nvSpPr>
        <p:spPr>
          <a:xfrm>
            <a:off x="5818189" y="1828800"/>
            <a:ext cx="3381375" cy="5029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Effect:</a:t>
            </a:r>
          </a:p>
          <a:p>
            <a:pPr lvl="1"/>
            <a:r>
              <a:rPr lang="en-US" dirty="0"/>
              <a:t>Magic and science no longer continuous in the courts </a:t>
            </a:r>
            <a:r>
              <a:rPr lang="en-US" dirty="0">
                <a:sym typeface="Wingdings" panose="05000000000000000000" pitchFamily="2" charset="2"/>
              </a:rPr>
              <a:t> magic no longer used politically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Much less commonplace in the universities (this is also to do with other trends)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3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0" y="1600200"/>
            <a:ext cx="4114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happens when we die?</a:t>
            </a:r>
          </a:p>
          <a:p>
            <a:r>
              <a:rPr lang="en-US" dirty="0"/>
              <a:t>Why are we here?</a:t>
            </a:r>
          </a:p>
          <a:p>
            <a:r>
              <a:rPr lang="en-US" dirty="0"/>
              <a:t>How does one live the good life?</a:t>
            </a:r>
          </a:p>
          <a:p>
            <a:r>
              <a:rPr lang="en-US" dirty="0"/>
              <a:t>What is the good society?</a:t>
            </a:r>
          </a:p>
          <a:p>
            <a:r>
              <a:rPr lang="en-US" dirty="0"/>
              <a:t>Who are we? What does it mean to be human?</a:t>
            </a:r>
          </a:p>
          <a:p>
            <a:r>
              <a:rPr lang="en-US" dirty="0"/>
              <a:t>Where did we come from?</a:t>
            </a:r>
          </a:p>
          <a:p>
            <a:r>
              <a:rPr lang="en-US" dirty="0"/>
              <a:t>What is beauty? Truth? God?</a:t>
            </a:r>
          </a:p>
        </p:txBody>
      </p:sp>
      <p:pic>
        <p:nvPicPr>
          <p:cNvPr id="1028" name="Picture 4" descr="Image result for philosophical 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229196"/>
            <a:ext cx="51625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1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8F60-C955-4A0F-AC6E-E1027544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4392-0325-4948-A0CA-CC573B8E21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Study of classical antiquity</a:t>
            </a:r>
          </a:p>
          <a:p>
            <a:r>
              <a:rPr lang="en-US" dirty="0"/>
              <a:t>A shift in focus  from exclusive study of religion towards the study of humankind</a:t>
            </a:r>
          </a:p>
          <a:p>
            <a:r>
              <a:rPr lang="en-US" dirty="0"/>
              <a:t>Returning interest in the pagan classics stimulated three major shifts in European philosophy: </a:t>
            </a:r>
          </a:p>
          <a:p>
            <a:pPr lvl="1"/>
            <a:r>
              <a:rPr lang="en-US" dirty="0"/>
              <a:t>the philosophy of secularism</a:t>
            </a:r>
          </a:p>
          <a:p>
            <a:pPr lvl="1"/>
            <a:r>
              <a:rPr lang="en-US" dirty="0"/>
              <a:t>the appreciation of worldly pleasures</a:t>
            </a:r>
          </a:p>
          <a:p>
            <a:pPr lvl="1"/>
            <a:r>
              <a:rPr lang="en-US" dirty="0"/>
              <a:t>Assertion of personal independence and individual expression</a:t>
            </a:r>
          </a:p>
          <a:p>
            <a:r>
              <a:rPr lang="en-US" dirty="0"/>
              <a:t>Crossroads between medieval supernaturalism and modern skeptical and scientific paradigms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2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Sixteenth century natural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Century before the Scientific Revolution of the seventeenth century</a:t>
            </a:r>
          </a:p>
          <a:p>
            <a:r>
              <a:rPr lang="en-US" dirty="0"/>
              <a:t>Renaissance Natural Philosophy: defies simple definition (Don’t want to over simplify)</a:t>
            </a:r>
          </a:p>
          <a:p>
            <a:pPr lvl="1"/>
            <a:r>
              <a:rPr lang="en-US" dirty="0"/>
              <a:t>Reducing it to continuation of medieval science:</a:t>
            </a:r>
          </a:p>
          <a:p>
            <a:pPr lvl="2"/>
            <a:r>
              <a:rPr lang="en-US" dirty="0"/>
              <a:t>Conflation of 15</a:t>
            </a:r>
            <a:r>
              <a:rPr lang="en-US" baseline="30000" dirty="0"/>
              <a:t>th</a:t>
            </a:r>
            <a:r>
              <a:rPr lang="en-US" dirty="0"/>
              <a:t>-16</a:t>
            </a:r>
            <a:r>
              <a:rPr lang="en-US" baseline="30000" dirty="0"/>
              <a:t>th</a:t>
            </a:r>
            <a:r>
              <a:rPr lang="en-US" dirty="0"/>
              <a:t> century Natural Philosophy into mere continuation of medieval philosophy</a:t>
            </a:r>
          </a:p>
          <a:p>
            <a:pPr lvl="2"/>
            <a:r>
              <a:rPr lang="en-US" dirty="0"/>
              <a:t>Interpreted as conservatism (either “medieval” or “classical”)</a:t>
            </a:r>
          </a:p>
          <a:p>
            <a:pPr lvl="1"/>
            <a:r>
              <a:rPr lang="en-US" dirty="0"/>
              <a:t>“Looking Forward”/ False Teleology: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pressing it into false teleology which is completed in the Scientific Revolution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Mere “foundation” or “precursor” to modern science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Sometimes ignores importance of “sciences” like astrology, alchemy, and magic.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3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Illustration of an alchemy workshop in Johann </a:t>
            </a:r>
            <a:r>
              <a:rPr lang="en-US" sz="3200" dirty="0" err="1"/>
              <a:t>Mylius</a:t>
            </a:r>
            <a:r>
              <a:rPr lang="en-US" sz="3200" dirty="0"/>
              <a:t>, </a:t>
            </a:r>
            <a:r>
              <a:rPr lang="en-US" sz="3200" i="1" dirty="0"/>
              <a:t>Opus Medico-</a:t>
            </a:r>
            <a:r>
              <a:rPr lang="en-US" sz="3200" i="1" dirty="0" err="1"/>
              <a:t>Chymicum</a:t>
            </a:r>
            <a:r>
              <a:rPr lang="en-US" sz="3200" dirty="0"/>
              <a:t>, 1618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s3.amazonaws.com/libapps/accounts/63167/images/alchemywork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53375" cy="53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2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3F2F-CDC2-43E4-AEFE-DB27D017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Dee </a:t>
            </a:r>
            <a:br>
              <a:rPr lang="en-US" dirty="0"/>
            </a:br>
            <a:r>
              <a:rPr lang="en-US" dirty="0"/>
              <a:t>1527-1608/9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65AFF-EEAB-41FE-BA47-0A6B958C71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114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Court astrologer to Elizabeth I</a:t>
            </a:r>
          </a:p>
          <a:p>
            <a:r>
              <a:rPr lang="en-US" dirty="0"/>
              <a:t>Mathematician, occultist, astronomer, alchemist</a:t>
            </a:r>
          </a:p>
          <a:p>
            <a:r>
              <a:rPr lang="en-US" dirty="0"/>
              <a:t>Straddled science and magic (but would not have felt a distinction between the two)</a:t>
            </a:r>
          </a:p>
          <a:p>
            <a:pPr marL="0" indent="0">
              <a:buNone/>
            </a:pPr>
            <a:r>
              <a:rPr lang="en-US" i="1" dirty="0"/>
              <a:t>"A </a:t>
            </a:r>
            <a:r>
              <a:rPr lang="en-US" i="1" dirty="0" err="1"/>
              <a:t>marveilous</a:t>
            </a:r>
            <a:r>
              <a:rPr lang="en-US" i="1" dirty="0"/>
              <a:t> </a:t>
            </a:r>
            <a:r>
              <a:rPr lang="en-US" i="1" dirty="0" err="1"/>
              <a:t>newtrality</a:t>
            </a:r>
            <a:r>
              <a:rPr lang="en-US" i="1" dirty="0"/>
              <a:t> have these things </a:t>
            </a:r>
            <a:r>
              <a:rPr lang="en-US" i="1" dirty="0" err="1"/>
              <a:t>mathematicall</a:t>
            </a:r>
            <a:r>
              <a:rPr lang="en-US" i="1" dirty="0"/>
              <a:t>, and also a strange participation between things </a:t>
            </a:r>
            <a:r>
              <a:rPr lang="en-US" i="1" dirty="0" err="1"/>
              <a:t>supernaturall</a:t>
            </a:r>
            <a:r>
              <a:rPr lang="en-US" i="1" dirty="0"/>
              <a:t> and things </a:t>
            </a:r>
            <a:r>
              <a:rPr lang="en-US" i="1" dirty="0" err="1"/>
              <a:t>naturall</a:t>
            </a:r>
            <a:r>
              <a:rPr lang="en-US" i="1" dirty="0"/>
              <a:t>."</a:t>
            </a:r>
          </a:p>
        </p:txBody>
      </p:sp>
      <p:pic>
        <p:nvPicPr>
          <p:cNvPr id="1026" name="Picture 2" descr="Image result for john dee euclid">
            <a:extLst>
              <a:ext uri="{FF2B5EF4-FFF2-40B4-BE49-F238E27FC236}">
                <a16:creationId xmlns:a16="http://schemas.microsoft.com/office/drawing/2014/main" id="{19373F52-C215-4782-B851-CDCCE0B1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16" y="0"/>
            <a:ext cx="448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7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BFC3-AA63-48E9-A162-51FB1442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Dee’s Angelic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0285E-05A5-45C7-9A63-D48549254A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the late sixteenth-century, John Dee and Edward Kelly began their “angelic experiments”: attempts to communicate with angels.</a:t>
            </a:r>
          </a:p>
          <a:p>
            <a:r>
              <a:rPr lang="en-US" dirty="0"/>
              <a:t>Believed there was a connection between the material world and the </a:t>
            </a:r>
            <a:r>
              <a:rPr lang="en-US" dirty="0" err="1"/>
              <a:t>suprasensory</a:t>
            </a:r>
            <a:r>
              <a:rPr lang="en-US" dirty="0"/>
              <a:t> world.</a:t>
            </a:r>
          </a:p>
          <a:p>
            <a:r>
              <a:rPr lang="en-US" dirty="0"/>
              <a:t>Would attempt to discover the location of the Spanish Armada for Elizabeth.</a:t>
            </a:r>
          </a:p>
        </p:txBody>
      </p:sp>
    </p:spTree>
    <p:extLst>
      <p:ext uri="{BB962C8B-B14F-4D97-AF65-F5344CB8AC3E}">
        <p14:creationId xmlns:p14="http://schemas.microsoft.com/office/powerpoint/2010/main" val="30083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3505-34B1-4C90-AAE7-75676506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beginning of separation from Natural Sciences and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5104-1EBC-4A85-8D2A-618A7ABF5B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86100" y="1600200"/>
            <a:ext cx="5679948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Plato’s philosophy didn’t wane in influence</a:t>
            </a:r>
          </a:p>
          <a:p>
            <a:r>
              <a:rPr lang="en-US" dirty="0"/>
              <a:t>Brought together as part of the fifteenth century Neo-Platonic project.</a:t>
            </a:r>
          </a:p>
          <a:p>
            <a:r>
              <a:rPr lang="en-US" dirty="0"/>
              <a:t>Creation of clear distinction between Aristotle and Plato.</a:t>
            </a:r>
          </a:p>
          <a:p>
            <a:r>
              <a:rPr lang="en-US" dirty="0"/>
              <a:t>Plato: thinker of metaphysical realities, theology</a:t>
            </a:r>
          </a:p>
          <a:p>
            <a:r>
              <a:rPr lang="en-US" dirty="0"/>
              <a:t>Aristotle: perceived as thinker of metaphysical realities; investigator of the physical world.</a:t>
            </a:r>
          </a:p>
        </p:txBody>
      </p:sp>
      <p:pic>
        <p:nvPicPr>
          <p:cNvPr id="2050" name="Picture 2" descr="Image result for school of athens">
            <a:extLst>
              <a:ext uri="{FF2B5EF4-FFF2-40B4-BE49-F238E27FC236}">
                <a16:creationId xmlns:a16="http://schemas.microsoft.com/office/drawing/2014/main" id="{5C1D5B4C-DAC2-46CD-BDB8-D9579114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7825"/>
            <a:ext cx="28575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4551-F54B-4CC5-A7D6-7CC1B2D0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Pietro </a:t>
            </a:r>
            <a:r>
              <a:rPr lang="en-US" dirty="0" err="1"/>
              <a:t>Pomponazzi</a:t>
            </a:r>
            <a:r>
              <a:rPr lang="en-US" dirty="0"/>
              <a:t> (1462–1525)</a:t>
            </a:r>
            <a:br>
              <a:rPr lang="en-US" dirty="0"/>
            </a:br>
            <a:r>
              <a:rPr lang="en-US" sz="3100" i="1" dirty="0"/>
              <a:t>Removing the Theological from Aristotle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5364-B44B-4174-8021-A91475AC37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6400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Pietro </a:t>
            </a:r>
            <a:r>
              <a:rPr lang="en-US" dirty="0" err="1"/>
              <a:t>Pomponazzi</a:t>
            </a:r>
            <a:r>
              <a:rPr lang="en-US" dirty="0"/>
              <a:t> read Aristotle for secular/scientific reasons </a:t>
            </a:r>
            <a:r>
              <a:rPr lang="en-US" dirty="0">
                <a:sym typeface="Wingdings" panose="05000000000000000000" pitchFamily="2" charset="2"/>
              </a:rPr>
              <a:t> removal of focus on theological.</a:t>
            </a:r>
          </a:p>
          <a:p>
            <a:r>
              <a:rPr lang="en-US" dirty="0"/>
              <a:t>Developed his philosophies entirely from the field of natural philosophy</a:t>
            </a:r>
          </a:p>
          <a:p>
            <a:r>
              <a:rPr lang="en-US" i="1" dirty="0"/>
              <a:t>Treatise on the Immortality of the Soul</a:t>
            </a:r>
            <a:r>
              <a:rPr lang="en-US" dirty="0"/>
              <a:t>, 1516: If some part of the intellect is to survive the body’s death, then there must be evidence in the action or activity of the intellect </a:t>
            </a:r>
            <a:r>
              <a:rPr lang="en-US" dirty="0">
                <a:sym typeface="Wingdings" panose="05000000000000000000" pitchFamily="2" charset="2"/>
              </a:rPr>
              <a:t> must function independently of the body.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 Independence found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Intellect always mediated by sense impression </a:t>
            </a:r>
          </a:p>
          <a:p>
            <a:pPr lvl="1"/>
            <a:r>
              <a:rPr lang="en-US" dirty="0"/>
              <a:t>Therefore, according to Aristotelian principles, the soul dies with the body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7B5386-C5B3-4287-84DF-12C2ACC2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4712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38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2365</TotalTime>
  <Words>909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 Cen MT</vt:lpstr>
      <vt:lpstr>Wingdings</vt:lpstr>
      <vt:lpstr>Wingdings 2</vt:lpstr>
      <vt:lpstr>Median</vt:lpstr>
      <vt:lpstr>Philosophical questioning major trends in renaissance philosophy</vt:lpstr>
      <vt:lpstr>Philosophical questions</vt:lpstr>
      <vt:lpstr>Humanism</vt:lpstr>
      <vt:lpstr>Sixteenth century natural philosophy</vt:lpstr>
      <vt:lpstr>Illustration of an alchemy workshop in Johann Mylius, Opus Medico-Chymicum, 1618</vt:lpstr>
      <vt:lpstr>John Dee  1527-1608/9</vt:lpstr>
      <vt:lpstr>John Dee’s Angelic Conversations</vt:lpstr>
      <vt:lpstr>The beginning of separation from Natural Sciences and Philosophy</vt:lpstr>
      <vt:lpstr>Pietro Pomponazzi (1462–1525) Removing the Theological from Aristotle</vt:lpstr>
      <vt:lpstr>Jacopo Zabarella (1533-1589) Aristotle and the Scientific Method</vt:lpstr>
      <vt:lpstr>The Study of the Human</vt:lpstr>
      <vt:lpstr>Juan Luis Vives (1493-1540) The Father of Modern Psychology</vt:lpstr>
      <vt:lpstr>Two competing Scottish views on Witchcraft</vt:lpstr>
      <vt:lpstr>John Dee and the Ascension of James VI of Scotland, James I of England</vt:lpstr>
    </vt:vector>
  </TitlesOfParts>
  <Company>CSU Monterey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Proof of God’s Existence: St. Anselm and Avicenna</dc:title>
  <dc:creator>CSUMB</dc:creator>
  <cp:lastModifiedBy>Elfaki</cp:lastModifiedBy>
  <cp:revision>176</cp:revision>
  <dcterms:created xsi:type="dcterms:W3CDTF">2019-02-27T18:57:59Z</dcterms:created>
  <dcterms:modified xsi:type="dcterms:W3CDTF">2019-08-22T14:29:39Z</dcterms:modified>
</cp:coreProperties>
</file>